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97" r:id="rId5"/>
    <p:sldId id="287" r:id="rId6"/>
    <p:sldId id="290" r:id="rId7"/>
    <p:sldId id="278" r:id="rId8"/>
    <p:sldId id="259" r:id="rId9"/>
    <p:sldId id="300" r:id="rId10"/>
    <p:sldId id="291" r:id="rId11"/>
    <p:sldId id="296" r:id="rId12"/>
    <p:sldId id="292" r:id="rId13"/>
    <p:sldId id="293" r:id="rId14"/>
    <p:sldId id="294" r:id="rId15"/>
    <p:sldId id="301" r:id="rId16"/>
    <p:sldId id="303" r:id="rId17"/>
    <p:sldId id="302" r:id="rId18"/>
    <p:sldId id="304" r:id="rId19"/>
    <p:sldId id="299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44"/>
    <a:srgbClr val="431F17"/>
    <a:srgbClr val="7CCBFF"/>
    <a:srgbClr val="FF2F00"/>
    <a:srgbClr val="A7FF00"/>
    <a:srgbClr val="B8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6EB9A-A967-43AC-9E1D-1072A0CE9551}" v="2" dt="2024-11-19T14:31:59.507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517" autoAdjust="0"/>
  </p:normalViewPr>
  <p:slideViewPr>
    <p:cSldViewPr snapToGrid="0">
      <p:cViewPr varScale="1">
        <p:scale>
          <a:sx n="155" d="100"/>
          <a:sy n="155" d="100"/>
        </p:scale>
        <p:origin x="2659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A696EB9A-A967-43AC-9E1D-1072A0CE9551}"/>
    <pc:docChg chg="undo custSel addSld delSld modSld sldOrd">
      <pc:chgData name="Lotte de Laat" userId="15de91df-583f-4d70-b778-ea26560819e4" providerId="ADAL" clId="{A696EB9A-A967-43AC-9E1D-1072A0CE9551}" dt="2024-11-19T14:46:07.950" v="741" actId="21"/>
      <pc:docMkLst>
        <pc:docMk/>
      </pc:docMkLst>
      <pc:sldChg chg="del">
        <pc:chgData name="Lotte de Laat" userId="15de91df-583f-4d70-b778-ea26560819e4" providerId="ADAL" clId="{A696EB9A-A967-43AC-9E1D-1072A0CE9551}" dt="2024-11-19T14:30:06.583" v="1" actId="47"/>
        <pc:sldMkLst>
          <pc:docMk/>
          <pc:sldMk cId="2859079353" sldId="263"/>
        </pc:sldMkLst>
      </pc:sldChg>
      <pc:sldChg chg="del">
        <pc:chgData name="Lotte de Laat" userId="15de91df-583f-4d70-b778-ea26560819e4" providerId="ADAL" clId="{A696EB9A-A967-43AC-9E1D-1072A0CE9551}" dt="2024-11-19T14:30:05.759" v="0" actId="47"/>
        <pc:sldMkLst>
          <pc:docMk/>
          <pc:sldMk cId="306412043" sldId="289"/>
        </pc:sldMkLst>
      </pc:sldChg>
      <pc:sldChg chg="modSp mod">
        <pc:chgData name="Lotte de Laat" userId="15de91df-583f-4d70-b778-ea26560819e4" providerId="ADAL" clId="{A696EB9A-A967-43AC-9E1D-1072A0CE9551}" dt="2024-11-19T14:32:33.210" v="42" actId="27636"/>
        <pc:sldMkLst>
          <pc:docMk/>
          <pc:sldMk cId="1271322256" sldId="294"/>
        </pc:sldMkLst>
        <pc:spChg chg="mod">
          <ac:chgData name="Lotte de Laat" userId="15de91df-583f-4d70-b778-ea26560819e4" providerId="ADAL" clId="{A696EB9A-A967-43AC-9E1D-1072A0CE9551}" dt="2024-11-19T14:32:33.210" v="42" actId="27636"/>
          <ac:spMkLst>
            <pc:docMk/>
            <pc:sldMk cId="1271322256" sldId="294"/>
            <ac:spMk id="3" creationId="{233F088A-4B30-100E-2EF6-9AD68B0C518D}"/>
          </ac:spMkLst>
        </pc:spChg>
      </pc:sldChg>
      <pc:sldChg chg="del">
        <pc:chgData name="Lotte de Laat" userId="15de91df-583f-4d70-b778-ea26560819e4" providerId="ADAL" clId="{A696EB9A-A967-43AC-9E1D-1072A0CE9551}" dt="2024-11-19T14:30:11.473" v="2" actId="47"/>
        <pc:sldMkLst>
          <pc:docMk/>
          <pc:sldMk cId="2590709085" sldId="295"/>
        </pc:sldMkLst>
      </pc:sldChg>
      <pc:sldChg chg="delSp mod">
        <pc:chgData name="Lotte de Laat" userId="15de91df-583f-4d70-b778-ea26560819e4" providerId="ADAL" clId="{A696EB9A-A967-43AC-9E1D-1072A0CE9551}" dt="2024-11-19T14:46:07.950" v="741" actId="21"/>
        <pc:sldMkLst>
          <pc:docMk/>
          <pc:sldMk cId="861204590" sldId="297"/>
        </pc:sldMkLst>
        <pc:graphicFrameChg chg="del">
          <ac:chgData name="Lotte de Laat" userId="15de91df-583f-4d70-b778-ea26560819e4" providerId="ADAL" clId="{A696EB9A-A967-43AC-9E1D-1072A0CE9551}" dt="2024-11-19T14:46:07.950" v="741" actId="21"/>
          <ac:graphicFrameMkLst>
            <pc:docMk/>
            <pc:sldMk cId="861204590" sldId="297"/>
            <ac:graphicFrameMk id="7" creationId="{E301E4D4-09EB-42FE-AC70-36D3DFBAE62B}"/>
          </ac:graphicFrameMkLst>
        </pc:graphicFrameChg>
      </pc:sldChg>
      <pc:sldChg chg="del">
        <pc:chgData name="Lotte de Laat" userId="15de91df-583f-4d70-b778-ea26560819e4" providerId="ADAL" clId="{A696EB9A-A967-43AC-9E1D-1072A0CE9551}" dt="2024-11-19T14:32:21.478" v="40" actId="47"/>
        <pc:sldMkLst>
          <pc:docMk/>
          <pc:sldMk cId="3501973322" sldId="298"/>
        </pc:sldMkLst>
      </pc:sldChg>
      <pc:sldChg chg="addSp delSp modSp add mod">
        <pc:chgData name="Lotte de Laat" userId="15de91df-583f-4d70-b778-ea26560819e4" providerId="ADAL" clId="{A696EB9A-A967-43AC-9E1D-1072A0CE9551}" dt="2024-11-19T14:32:06.347" v="39" actId="1076"/>
        <pc:sldMkLst>
          <pc:docMk/>
          <pc:sldMk cId="1490503789" sldId="300"/>
        </pc:sldMkLst>
        <pc:spChg chg="mod">
          <ac:chgData name="Lotte de Laat" userId="15de91df-583f-4d70-b778-ea26560819e4" providerId="ADAL" clId="{A696EB9A-A967-43AC-9E1D-1072A0CE9551}" dt="2024-11-19T14:30:37.851" v="31" actId="20577"/>
          <ac:spMkLst>
            <pc:docMk/>
            <pc:sldMk cId="1490503789" sldId="300"/>
            <ac:spMk id="4" creationId="{7D17CA74-FEDD-4A33-E942-E8290B19FCB8}"/>
          </ac:spMkLst>
        </pc:spChg>
        <pc:spChg chg="mod">
          <ac:chgData name="Lotte de Laat" userId="15de91df-583f-4d70-b778-ea26560819e4" providerId="ADAL" clId="{A696EB9A-A967-43AC-9E1D-1072A0CE9551}" dt="2024-11-19T14:31:48.406" v="34" actId="20577"/>
          <ac:spMkLst>
            <pc:docMk/>
            <pc:sldMk cId="1490503789" sldId="300"/>
            <ac:spMk id="5" creationId="{137D9F1E-4A65-489D-6472-7D80A0D4BB19}"/>
          </ac:spMkLst>
        </pc:spChg>
        <pc:picChg chg="add mod">
          <ac:chgData name="Lotte de Laat" userId="15de91df-583f-4d70-b778-ea26560819e4" providerId="ADAL" clId="{A696EB9A-A967-43AC-9E1D-1072A0CE9551}" dt="2024-11-19T14:32:06.347" v="39" actId="1076"/>
          <ac:picMkLst>
            <pc:docMk/>
            <pc:sldMk cId="1490503789" sldId="300"/>
            <ac:picMk id="2" creationId="{3FDE2404-672C-BC35-78BC-55A8B5C4E4DA}"/>
          </ac:picMkLst>
        </pc:picChg>
        <pc:picChg chg="del">
          <ac:chgData name="Lotte de Laat" userId="15de91df-583f-4d70-b778-ea26560819e4" providerId="ADAL" clId="{A696EB9A-A967-43AC-9E1D-1072A0CE9551}" dt="2024-11-19T14:30:29.720" v="17" actId="478"/>
          <ac:picMkLst>
            <pc:docMk/>
            <pc:sldMk cId="1490503789" sldId="300"/>
            <ac:picMk id="6" creationId="{0838CC89-4C25-40AE-CC88-66EF37631A88}"/>
          </ac:picMkLst>
        </pc:picChg>
      </pc:sldChg>
      <pc:sldChg chg="modSp new mod">
        <pc:chgData name="Lotte de Laat" userId="15de91df-583f-4d70-b778-ea26560819e4" providerId="ADAL" clId="{A696EB9A-A967-43AC-9E1D-1072A0CE9551}" dt="2024-11-19T14:33:50.677" v="85" actId="113"/>
        <pc:sldMkLst>
          <pc:docMk/>
          <pc:sldMk cId="423062395" sldId="301"/>
        </pc:sldMkLst>
        <pc:spChg chg="mod">
          <ac:chgData name="Lotte de Laat" userId="15de91df-583f-4d70-b778-ea26560819e4" providerId="ADAL" clId="{A696EB9A-A967-43AC-9E1D-1072A0CE9551}" dt="2024-11-19T14:33:50.677" v="85" actId="113"/>
          <ac:spMkLst>
            <pc:docMk/>
            <pc:sldMk cId="423062395" sldId="301"/>
            <ac:spMk id="2" creationId="{FD770A11-C78D-8F97-7501-F1376453FDA6}"/>
          </ac:spMkLst>
        </pc:spChg>
        <pc:spChg chg="mod">
          <ac:chgData name="Lotte de Laat" userId="15de91df-583f-4d70-b778-ea26560819e4" providerId="ADAL" clId="{A696EB9A-A967-43AC-9E1D-1072A0CE9551}" dt="2024-11-19T14:33:44.812" v="83" actId="20577"/>
          <ac:spMkLst>
            <pc:docMk/>
            <pc:sldMk cId="423062395" sldId="301"/>
            <ac:spMk id="3" creationId="{7A2A2A82-A5A4-50E3-C728-447366825018}"/>
          </ac:spMkLst>
        </pc:spChg>
      </pc:sldChg>
      <pc:sldChg chg="modSp new mod">
        <pc:chgData name="Lotte de Laat" userId="15de91df-583f-4d70-b778-ea26560819e4" providerId="ADAL" clId="{A696EB9A-A967-43AC-9E1D-1072A0CE9551}" dt="2024-11-19T14:44:23.825" v="567" actId="113"/>
        <pc:sldMkLst>
          <pc:docMk/>
          <pc:sldMk cId="2392806619" sldId="302"/>
        </pc:sldMkLst>
        <pc:spChg chg="mod">
          <ac:chgData name="Lotte de Laat" userId="15de91df-583f-4d70-b778-ea26560819e4" providerId="ADAL" clId="{A696EB9A-A967-43AC-9E1D-1072A0CE9551}" dt="2024-11-19T14:35:28.080" v="124" actId="1076"/>
          <ac:spMkLst>
            <pc:docMk/>
            <pc:sldMk cId="2392806619" sldId="302"/>
            <ac:spMk id="2" creationId="{EFA40D70-3BF2-D78B-384D-AB677F6B20CE}"/>
          </ac:spMkLst>
        </pc:spChg>
        <pc:spChg chg="mod">
          <ac:chgData name="Lotte de Laat" userId="15de91df-583f-4d70-b778-ea26560819e4" providerId="ADAL" clId="{A696EB9A-A967-43AC-9E1D-1072A0CE9551}" dt="2024-11-19T14:44:23.825" v="567" actId="113"/>
          <ac:spMkLst>
            <pc:docMk/>
            <pc:sldMk cId="2392806619" sldId="302"/>
            <ac:spMk id="3" creationId="{6842628B-E7B4-65B9-6D18-0F4E8E651DD3}"/>
          </ac:spMkLst>
        </pc:spChg>
      </pc:sldChg>
      <pc:sldChg chg="modSp new mod ord">
        <pc:chgData name="Lotte de Laat" userId="15de91df-583f-4d70-b778-ea26560819e4" providerId="ADAL" clId="{A696EB9A-A967-43AC-9E1D-1072A0CE9551}" dt="2024-11-19T14:42:52.558" v="542"/>
        <pc:sldMkLst>
          <pc:docMk/>
          <pc:sldMk cId="2751803683" sldId="303"/>
        </pc:sldMkLst>
        <pc:spChg chg="mod">
          <ac:chgData name="Lotte de Laat" userId="15de91df-583f-4d70-b778-ea26560819e4" providerId="ADAL" clId="{A696EB9A-A967-43AC-9E1D-1072A0CE9551}" dt="2024-11-19T14:42:48.854" v="540" actId="5793"/>
          <ac:spMkLst>
            <pc:docMk/>
            <pc:sldMk cId="2751803683" sldId="303"/>
            <ac:spMk id="2" creationId="{CC945325-0B22-0FD5-EAB7-9C79AB56BC32}"/>
          </ac:spMkLst>
        </pc:spChg>
        <pc:spChg chg="mod">
          <ac:chgData name="Lotte de Laat" userId="15de91df-583f-4d70-b778-ea26560819e4" providerId="ADAL" clId="{A696EB9A-A967-43AC-9E1D-1072A0CE9551}" dt="2024-11-19T14:42:05.414" v="511" actId="207"/>
          <ac:spMkLst>
            <pc:docMk/>
            <pc:sldMk cId="2751803683" sldId="303"/>
            <ac:spMk id="3" creationId="{77BFCF7F-0156-94A3-99D7-BD9A1D33F96A}"/>
          </ac:spMkLst>
        </pc:spChg>
      </pc:sldChg>
      <pc:sldChg chg="modSp add mod">
        <pc:chgData name="Lotte de Laat" userId="15de91df-583f-4d70-b778-ea26560819e4" providerId="ADAL" clId="{A696EB9A-A967-43AC-9E1D-1072A0CE9551}" dt="2024-11-19T14:45:47.803" v="740" actId="114"/>
        <pc:sldMkLst>
          <pc:docMk/>
          <pc:sldMk cId="3492765903" sldId="304"/>
        </pc:sldMkLst>
        <pc:spChg chg="mod">
          <ac:chgData name="Lotte de Laat" userId="15de91df-583f-4d70-b778-ea26560819e4" providerId="ADAL" clId="{A696EB9A-A967-43AC-9E1D-1072A0CE9551}" dt="2024-11-19T14:45:47.803" v="740" actId="114"/>
          <ac:spMkLst>
            <pc:docMk/>
            <pc:sldMk cId="3492765903" sldId="304"/>
            <ac:spMk id="3" creationId="{99314377-6E6D-8F17-60AC-7CB18B75774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no\Yuverta\Team%20MT%20Medewerkers%20-%20Docenten\Brondocumenten\Onderwijsverantwoording%20en%20afspraken\Rollen%20Adviseur%20Duurzame%20Leefomgeving\Rollen%20AD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Blad1!$F$11</c:f>
              <c:strCache>
                <c:ptCount val="1"/>
                <c:pt idx="0">
                  <c:v>Leerjaar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Blad1!$G$11:$L$11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F-42FF-B703-1E36ECFE25B9}"/>
            </c:ext>
          </c:extLst>
        </c:ser>
        <c:ser>
          <c:idx val="1"/>
          <c:order val="1"/>
          <c:tx>
            <c:strRef>
              <c:f>Blad1!$F$12</c:f>
              <c:strCache>
                <c:ptCount val="1"/>
                <c:pt idx="0">
                  <c:v>Leerjaar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Blad1!$G$12:$L$12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F-42FF-B703-1E36ECFE25B9}"/>
            </c:ext>
          </c:extLst>
        </c:ser>
        <c:ser>
          <c:idx val="2"/>
          <c:order val="2"/>
          <c:tx>
            <c:strRef>
              <c:f>Blad1!$F$13</c:f>
              <c:strCache>
                <c:ptCount val="1"/>
                <c:pt idx="0">
                  <c:v>Leerjaar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Blad1!$G$13:$L$13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6</c:v>
                </c:pt>
                <c:pt idx="3">
                  <c:v>10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F-42FF-B703-1E36ECFE2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1745184"/>
        <c:axId val="1281745600"/>
      </c:radarChart>
      <c:catAx>
        <c:axId val="12817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81745600"/>
        <c:crosses val="autoZero"/>
        <c:auto val="1"/>
        <c:lblAlgn val="ctr"/>
        <c:lblOffset val="100"/>
        <c:noMultiLvlLbl val="0"/>
      </c:catAx>
      <c:valAx>
        <c:axId val="128174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81745184"/>
        <c:crosses val="autoZero"/>
        <c:crossBetween val="between"/>
      </c:valAx>
      <c:spPr>
        <a:noFill/>
        <a:ln>
          <a:noFill/>
        </a:ln>
        <a:effectLst>
          <a:softEdge rad="31750"/>
        </a:effectLst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27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qB_9zsbXuB4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‘Mijn onderneming’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289639" y="1742303"/>
            <a:ext cx="3738800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Missie en visie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Qredits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 Model Canvas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321666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270750" y="1718931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289639" y="4134770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Ondernemersverslag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270750" y="4134770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0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A3ADF-2CB1-B146-6226-999ABCE9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thletics" panose="02000000000000000000" pitchFamily="2" charset="0"/>
              </a:rPr>
              <a:t>Hoe kunnen we / HKW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3F088A-4B30-100E-2EF6-9AD68B0C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4600" b="1" i="0" dirty="0">
                <a:solidFill>
                  <a:srgbClr val="0070C0"/>
                </a:solidFill>
                <a:effectLst/>
                <a:latin typeface="+mj-lt"/>
              </a:rPr>
              <a:t>Voorbeeldvragen</a:t>
            </a:r>
            <a:endParaRPr lang="nl-NL" sz="3600" b="1" i="0" dirty="0">
              <a:solidFill>
                <a:srgbClr val="0070C0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nl-NL" b="1" i="0" dirty="0">
              <a:effectLst/>
              <a:latin typeface="+mj-lt"/>
            </a:endParaRPr>
          </a:p>
          <a:p>
            <a:r>
              <a:rPr lang="nl-NL" b="0" i="0" dirty="0">
                <a:effectLst/>
                <a:latin typeface="+mj-lt"/>
              </a:rPr>
              <a:t>Hoe kunnen we ervoor zorgen dat er meer sociale cohesie in Tilburg ontstaat?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Hoe kunnen we ervoor zorgen dat bezoekers van het Spoorpark hun afval opruimen?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Hoe kunnen we medewerkers binnen Yuverta gezonder laten eten en bewegen?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Hoe kunnen we studenten bewuster maken van hun voetafdruk?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Hoe kunnen we, ondanks corona, toch een fijne invulling geven aan onze vrije tijd?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0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A3ADF-2CB1-B146-6226-999ABCE9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thletics" panose="02000000000000000000" pitchFamily="2" charset="0"/>
              </a:rPr>
              <a:t>Hoe kunnen we / HKW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3F088A-4B30-100E-2EF6-9AD68B0C5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3063"/>
            <a:ext cx="10670931" cy="46455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4600" b="1" i="0" dirty="0">
                <a:solidFill>
                  <a:srgbClr val="0070C0"/>
                </a:solidFill>
                <a:effectLst/>
                <a:latin typeface="+mj-lt"/>
              </a:rPr>
              <a:t>Opdracht </a:t>
            </a:r>
            <a:endParaRPr lang="nl-NL" sz="3600" b="1" i="0" dirty="0">
              <a:solidFill>
                <a:srgbClr val="0070C0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nl-NL" sz="3600" b="1" i="0" dirty="0">
              <a:effectLst/>
              <a:latin typeface="+mj-lt"/>
            </a:endParaRPr>
          </a:p>
          <a:p>
            <a:pPr marL="0" indent="0">
              <a:buNone/>
            </a:pPr>
            <a:endParaRPr lang="nl-NL" sz="3600" b="1" i="0" dirty="0">
              <a:effectLst/>
              <a:latin typeface="+mj-lt"/>
            </a:endParaRPr>
          </a:p>
          <a:p>
            <a:pPr marL="457200" lvl="1" indent="0">
              <a:buNone/>
            </a:pPr>
            <a:r>
              <a:rPr lang="nl-NL" sz="3200" dirty="0"/>
              <a:t>Formuleer 5 HKW-vragen </a:t>
            </a:r>
            <a:r>
              <a:rPr lang="nl-NL" sz="3200" b="1" u="sng" dirty="0">
                <a:solidFill>
                  <a:srgbClr val="0070C0"/>
                </a:solidFill>
              </a:rPr>
              <a:t>per persoon</a:t>
            </a:r>
            <a:r>
              <a:rPr lang="nl-NL" sz="3200" dirty="0"/>
              <a:t>, gebruik hierbij thema’s zoals;</a:t>
            </a:r>
          </a:p>
          <a:p>
            <a:pPr marL="457200" lvl="1" indent="0">
              <a:buNone/>
            </a:pPr>
            <a:endParaRPr lang="nl-NL" sz="3200" dirty="0"/>
          </a:p>
          <a:p>
            <a:pPr lvl="2">
              <a:lnSpc>
                <a:spcPct val="150000"/>
              </a:lnSpc>
            </a:pPr>
            <a:r>
              <a:rPr lang="nl-NL" sz="3200" dirty="0"/>
              <a:t>Wat zijn maatschappelijke problemen? </a:t>
            </a:r>
          </a:p>
          <a:p>
            <a:pPr lvl="2">
              <a:lnSpc>
                <a:spcPct val="150000"/>
              </a:lnSpc>
            </a:pPr>
            <a:r>
              <a:rPr lang="nl-NL" sz="3200" dirty="0"/>
              <a:t>Waar liep je tijdens je stage tegenaan?</a:t>
            </a:r>
          </a:p>
          <a:p>
            <a:pPr lvl="2">
              <a:lnSpc>
                <a:spcPct val="150000"/>
              </a:lnSpc>
            </a:pPr>
            <a:r>
              <a:rPr lang="nl-NL" sz="3200" dirty="0"/>
              <a:t>Waar loop je binnen je eigen specialisatie tegenaan? </a:t>
            </a:r>
          </a:p>
          <a:p>
            <a:pPr lvl="2">
              <a:lnSpc>
                <a:spcPct val="150000"/>
              </a:lnSpc>
            </a:pPr>
            <a:r>
              <a:rPr lang="nl-NL" sz="3200" dirty="0"/>
              <a:t>Waarin zou je willen ondernemen? </a:t>
            </a:r>
          </a:p>
          <a:p>
            <a:pPr lvl="1">
              <a:lnSpc>
                <a:spcPct val="150000"/>
              </a:lnSpc>
            </a:pPr>
            <a:endParaRPr lang="nl-NL" sz="3000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2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70A11-C78D-8F97-7501-F1376453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HKW en The </a:t>
            </a:r>
            <a:r>
              <a:rPr lang="nl-NL" b="1" dirty="0" err="1">
                <a:solidFill>
                  <a:srgbClr val="7030A0"/>
                </a:solidFill>
              </a:rPr>
              <a:t>dark</a:t>
            </a:r>
            <a:r>
              <a:rPr lang="nl-NL" b="1" dirty="0">
                <a:solidFill>
                  <a:srgbClr val="7030A0"/>
                </a:solidFill>
              </a:rPr>
              <a:t> side methode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2A2A82-A5A4-50E3-C728-447366825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i="1" dirty="0">
                <a:solidFill>
                  <a:srgbClr val="5757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“The dark side turns your challenge into a negative one, forcing you to look at it from a refreshing angle”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br>
              <a:rPr lang="en-US" dirty="0">
                <a:effectLst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062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45325-0B22-0FD5-EAB7-9C79AB56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latin typeface="Algerian" panose="04020705040A02060702" pitchFamily="82" charset="0"/>
              </a:rPr>
              <a:t>Welcome</a:t>
            </a:r>
            <a:r>
              <a:rPr lang="nl-NL" b="1" dirty="0">
                <a:latin typeface="Algerian" panose="04020705040A02060702" pitchFamily="82" charset="0"/>
              </a:rPr>
              <a:t> </a:t>
            </a:r>
            <a:r>
              <a:rPr lang="nl-NL" b="1" dirty="0" err="1">
                <a:latin typeface="Algerian" panose="04020705040A02060702" pitchFamily="82" charset="0"/>
              </a:rPr>
              <a:t>to</a:t>
            </a:r>
            <a:r>
              <a:rPr lang="nl-NL" b="1" dirty="0">
                <a:solidFill>
                  <a:srgbClr val="7030A0"/>
                </a:solidFill>
              </a:rPr>
              <a:t> </a:t>
            </a:r>
            <a:r>
              <a:rPr lang="nl-NL" b="1" dirty="0" err="1">
                <a:latin typeface="Algerian" panose="04020705040A02060702" pitchFamily="82" charset="0"/>
              </a:rPr>
              <a:t>the</a:t>
            </a:r>
            <a:r>
              <a:rPr lang="nl-NL" b="1" dirty="0">
                <a:latin typeface="Algerian" panose="04020705040A02060702" pitchFamily="82" charset="0"/>
              </a:rPr>
              <a:t> </a:t>
            </a:r>
            <a:r>
              <a:rPr lang="nl-NL" b="1" dirty="0" err="1">
                <a:latin typeface="Algerian" panose="04020705040A02060702" pitchFamily="82" charset="0"/>
              </a:rPr>
              <a:t>dark</a:t>
            </a:r>
            <a:r>
              <a:rPr lang="nl-NL" b="1" dirty="0">
                <a:latin typeface="Algerian" panose="04020705040A02060702" pitchFamily="82" charset="0"/>
              </a:rPr>
              <a:t> side…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BFCF7F-0156-94A3-99D7-BD9A1D33F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>
              <a:spcBef>
                <a:spcPts val="1500"/>
              </a:spcBef>
            </a:pPr>
            <a:r>
              <a:rPr lang="nl-NL" b="1" i="0" cap="all" dirty="0">
                <a:solidFill>
                  <a:srgbClr val="7030A0"/>
                </a:solidFill>
                <a:effectLst/>
                <a:latin typeface="Montserrat" panose="00000500000000000000" pitchFamily="2" charset="0"/>
              </a:rPr>
              <a:t>WANNEER</a:t>
            </a:r>
            <a:br>
              <a:rPr lang="nl-NL" b="1" i="0" cap="all" dirty="0">
                <a:solidFill>
                  <a:srgbClr val="3D3D3C"/>
                </a:solidFill>
                <a:effectLst/>
                <a:latin typeface="Montserrat" panose="00000500000000000000" pitchFamily="2" charset="0"/>
              </a:rPr>
            </a:br>
            <a:r>
              <a:rPr lang="nl-NL" sz="3600" b="1" i="0" cap="all" dirty="0">
                <a:solidFill>
                  <a:srgbClr val="3D3D3C"/>
                </a:solidFill>
                <a:effectLst/>
              </a:rPr>
              <a:t>je veel ideeën nodig hebt die een verfrissend perspectief bieden op je ontwerpuitdagingen.</a:t>
            </a:r>
          </a:p>
          <a:p>
            <a:pPr algn="l">
              <a:spcBef>
                <a:spcPts val="1500"/>
              </a:spcBef>
            </a:pPr>
            <a:r>
              <a:rPr lang="nl-NL" b="1" i="0" cap="all" dirty="0">
                <a:solidFill>
                  <a:srgbClr val="7030A0"/>
                </a:solidFill>
                <a:effectLst/>
                <a:latin typeface="Montserrat" panose="00000500000000000000" pitchFamily="2" charset="0"/>
              </a:rPr>
              <a:t>WAAROM</a:t>
            </a:r>
            <a:br>
              <a:rPr lang="nl-NL" b="1" i="0" cap="all" dirty="0">
                <a:solidFill>
                  <a:srgbClr val="3D3D3C"/>
                </a:solidFill>
                <a:effectLst/>
                <a:latin typeface="Montserrat" panose="00000500000000000000" pitchFamily="2" charset="0"/>
              </a:rPr>
            </a:br>
            <a:r>
              <a:rPr lang="nl-NL" b="1" i="0" cap="all" dirty="0">
                <a:solidFill>
                  <a:srgbClr val="3D3D3C"/>
                </a:solidFill>
                <a:effectLst/>
                <a:latin typeface="Montserrat" panose="00000500000000000000" pitchFamily="2" charset="0"/>
              </a:rPr>
              <a:t>Het herformuleren van je ontwerpuitdaging dwingt je om je probleem vanuit een andere invalshoek te bekijken.</a:t>
            </a:r>
          </a:p>
          <a:p>
            <a:pPr algn="l">
              <a:spcBef>
                <a:spcPts val="1500"/>
              </a:spcBef>
            </a:pPr>
            <a:endParaRPr lang="nl-NL" b="1" i="0" cap="all" dirty="0">
              <a:solidFill>
                <a:srgbClr val="3D3D3C"/>
              </a:solidFill>
              <a:effectLst/>
              <a:latin typeface="Montserrat" panose="00000500000000000000" pitchFamily="2" charset="0"/>
            </a:endParaRPr>
          </a:p>
          <a:p>
            <a:pPr algn="l">
              <a:spcBef>
                <a:spcPts val="1500"/>
              </a:spcBef>
            </a:pPr>
            <a:r>
              <a:rPr lang="nl-NL" b="1" i="0" cap="all" dirty="0" err="1">
                <a:solidFill>
                  <a:srgbClr val="7030A0"/>
                </a:solidFill>
                <a:effectLst/>
                <a:latin typeface="Montserrat" panose="00000500000000000000" pitchFamily="2" charset="0"/>
              </a:rPr>
              <a:t>Note</a:t>
            </a:r>
            <a:r>
              <a:rPr lang="nl-NL" b="1" i="0" cap="all" dirty="0">
                <a:solidFill>
                  <a:srgbClr val="7030A0"/>
                </a:solidFill>
                <a:effectLst/>
                <a:latin typeface="Montserrat" panose="00000500000000000000" pitchFamily="2" charset="0"/>
              </a:rPr>
              <a:t>!</a:t>
            </a:r>
            <a:br>
              <a:rPr lang="nl-NL" b="1" i="0" cap="all" dirty="0">
                <a:solidFill>
                  <a:srgbClr val="3D3D3C"/>
                </a:solidFill>
                <a:effectLst/>
                <a:latin typeface="Montserrat" panose="00000500000000000000" pitchFamily="2" charset="0"/>
              </a:rPr>
            </a:br>
            <a:r>
              <a:rPr lang="nl-NL" b="1" i="0" cap="all" dirty="0">
                <a:solidFill>
                  <a:srgbClr val="3D3D3C"/>
                </a:solidFill>
                <a:effectLst/>
                <a:latin typeface="Montserrat" panose="00000500000000000000" pitchFamily="2" charset="0"/>
              </a:rPr>
              <a:t> Zorg ervoor dat je positieve idee echt iets nieuws toevoegt, </a:t>
            </a:r>
            <a:r>
              <a:rPr lang="nl-NL" b="1" i="0" cap="all" dirty="0" err="1">
                <a:solidFill>
                  <a:srgbClr val="3D3D3C"/>
                </a:solidFill>
                <a:effectLst/>
                <a:latin typeface="Montserrat" panose="00000500000000000000" pitchFamily="2" charset="0"/>
              </a:rPr>
              <a:t>bvb</a:t>
            </a:r>
            <a:r>
              <a:rPr lang="nl-NL" b="1" i="0" cap="all" dirty="0">
                <a:solidFill>
                  <a:srgbClr val="3D3D3C"/>
                </a:solidFill>
                <a:effectLst/>
                <a:latin typeface="Montserrat" panose="00000500000000000000" pitchFamily="2" charset="0"/>
              </a:rPr>
              <a:t>. "Overal hondenpoep" wordt "Elke eerste zondag van de maand is het puppy in het park" in plaats van "Nergens meer hondenpoep".</a:t>
            </a:r>
          </a:p>
          <a:p>
            <a:pPr algn="l">
              <a:spcBef>
                <a:spcPts val="1500"/>
              </a:spcBef>
            </a:pPr>
            <a:endParaRPr lang="nl-NL" b="1" i="0" cap="all" dirty="0">
              <a:solidFill>
                <a:srgbClr val="3D3D3C"/>
              </a:solidFill>
              <a:effectLst/>
              <a:latin typeface="Montserrat" panose="00000500000000000000" pitchFamily="2" charset="0"/>
            </a:endParaRPr>
          </a:p>
          <a:p>
            <a:pPr algn="l">
              <a:spcBef>
                <a:spcPts val="1500"/>
              </a:spcBef>
            </a:pPr>
            <a:r>
              <a:rPr lang="nl-NL" b="1" i="0" cap="all" dirty="0">
                <a:solidFill>
                  <a:srgbClr val="7030A0"/>
                </a:solidFill>
                <a:effectLst/>
                <a:latin typeface="Montserrat" panose="00000500000000000000" pitchFamily="2" charset="0"/>
              </a:rPr>
              <a:t>Output </a:t>
            </a:r>
            <a:br>
              <a:rPr lang="nl-NL" b="1" i="0" cap="all" dirty="0">
                <a:solidFill>
                  <a:srgbClr val="3D3D3C"/>
                </a:solidFill>
                <a:effectLst/>
                <a:latin typeface="Montserrat" panose="00000500000000000000" pitchFamily="2" charset="0"/>
              </a:rPr>
            </a:br>
            <a:r>
              <a:rPr lang="nl-NL" b="1" i="0" cap="all" dirty="0">
                <a:solidFill>
                  <a:srgbClr val="3D3D3C"/>
                </a:solidFill>
                <a:effectLst/>
                <a:latin typeface="Montserrat" panose="00000500000000000000" pitchFamily="2" charset="0"/>
              </a:rPr>
              <a:t>Een verzameling van nieuwe, creatieve ideeën.</a:t>
            </a:r>
          </a:p>
          <a:p>
            <a:pPr algn="l">
              <a:spcBef>
                <a:spcPts val="1500"/>
              </a:spcBef>
            </a:pPr>
            <a:endParaRPr lang="nl-NL" b="1" i="0" cap="all" dirty="0">
              <a:solidFill>
                <a:srgbClr val="3D3D3C"/>
              </a:solidFill>
              <a:effectLst/>
              <a:latin typeface="Montserrat" panose="00000500000000000000" pitchFamily="2" charset="0"/>
            </a:endParaRPr>
          </a:p>
          <a:p>
            <a:pPr algn="l">
              <a:spcBef>
                <a:spcPts val="1500"/>
              </a:spcBef>
            </a:pPr>
            <a:r>
              <a:rPr lang="nl-NL" b="1" cap="all" dirty="0">
                <a:solidFill>
                  <a:srgbClr val="7030A0"/>
                </a:solidFill>
                <a:latin typeface="Montserrat" panose="00000500000000000000" pitchFamily="2" charset="0"/>
              </a:rPr>
              <a:t>Tot slot </a:t>
            </a:r>
            <a:br>
              <a:rPr lang="nl-NL" b="1" cap="all" dirty="0">
                <a:solidFill>
                  <a:srgbClr val="3D3D3C"/>
                </a:solidFill>
                <a:latin typeface="Montserrat" panose="00000500000000000000" pitchFamily="2" charset="0"/>
              </a:rPr>
            </a:br>
            <a:r>
              <a:rPr lang="nl-NL" b="1" i="0" cap="all" dirty="0">
                <a:solidFill>
                  <a:srgbClr val="3D3D3C"/>
                </a:solidFill>
                <a:effectLst/>
                <a:latin typeface="Montserrat" panose="00000500000000000000" pitchFamily="2" charset="0"/>
              </a:rPr>
              <a:t>Kies de beste ideeën en werk ze verder uit.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180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40D70-3BF2-D78B-384D-AB677F6B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622"/>
            <a:ext cx="10515600" cy="1325563"/>
          </a:xfrm>
        </p:spPr>
        <p:txBody>
          <a:bodyPr/>
          <a:lstStyle/>
          <a:p>
            <a:r>
              <a:rPr lang="nl-NL" b="1" dirty="0" err="1">
                <a:latin typeface="Algerian" panose="04020705040A02060702" pitchFamily="82" charset="0"/>
              </a:rPr>
              <a:t>Welcome</a:t>
            </a:r>
            <a:r>
              <a:rPr lang="nl-NL" b="1" dirty="0">
                <a:latin typeface="Algerian" panose="04020705040A02060702" pitchFamily="82" charset="0"/>
              </a:rPr>
              <a:t> </a:t>
            </a:r>
            <a:r>
              <a:rPr lang="nl-NL" b="1" dirty="0" err="1">
                <a:latin typeface="Algerian" panose="04020705040A02060702" pitchFamily="82" charset="0"/>
              </a:rPr>
              <a:t>to</a:t>
            </a:r>
            <a:r>
              <a:rPr lang="nl-NL" b="1" dirty="0">
                <a:latin typeface="Algerian" panose="04020705040A02060702" pitchFamily="82" charset="0"/>
              </a:rPr>
              <a:t> The </a:t>
            </a:r>
            <a:r>
              <a:rPr lang="nl-NL" b="1" dirty="0" err="1">
                <a:latin typeface="Algerian" panose="04020705040A02060702" pitchFamily="82" charset="0"/>
              </a:rPr>
              <a:t>dark</a:t>
            </a:r>
            <a:r>
              <a:rPr lang="nl-NL" b="1" dirty="0">
                <a:latin typeface="Algerian" panose="04020705040A02060702" pitchFamily="82" charset="0"/>
              </a:rPr>
              <a:t> side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42628B-E7B4-65B9-6D18-0F4E8E651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3800" dirty="0">
                <a:solidFill>
                  <a:srgbClr val="7030A0"/>
                </a:solidFill>
              </a:rPr>
              <a:t>Opdracht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1. zoek een ruimte op met je groepje waarin je kunt concentreren en werken.</a:t>
            </a:r>
          </a:p>
          <a:p>
            <a:endParaRPr lang="nl-NL" dirty="0"/>
          </a:p>
          <a:p>
            <a:r>
              <a:rPr lang="nl-NL" dirty="0"/>
              <a:t>2. Schrijf je </a:t>
            </a:r>
            <a:r>
              <a:rPr lang="nl-NL" b="1" dirty="0">
                <a:solidFill>
                  <a:srgbClr val="7030A0"/>
                </a:solidFill>
              </a:rPr>
              <a:t>ontwerpuitdaging</a:t>
            </a:r>
            <a:r>
              <a:rPr lang="nl-NL" dirty="0">
                <a:solidFill>
                  <a:srgbClr val="7030A0"/>
                </a:solidFill>
              </a:rPr>
              <a:t> </a:t>
            </a:r>
            <a:r>
              <a:rPr lang="nl-NL" dirty="0"/>
              <a:t>op en herformuleer deze op de meest </a:t>
            </a:r>
            <a:r>
              <a:rPr lang="nl-NL" b="1" dirty="0">
                <a:solidFill>
                  <a:srgbClr val="7030A0"/>
                </a:solidFill>
              </a:rPr>
              <a:t>negatieve</a:t>
            </a:r>
            <a:r>
              <a:rPr lang="nl-NL" dirty="0">
                <a:solidFill>
                  <a:srgbClr val="7030A0"/>
                </a:solidFill>
              </a:rPr>
              <a:t> </a:t>
            </a:r>
            <a:r>
              <a:rPr lang="nl-NL" dirty="0"/>
              <a:t>manier mogelijk. Bijvoorbeeld: "Hoe kunnen we onze stad verduurzamen" wordt "Hoe kunnen we van onze stad de meest vervuilde stad ter wereld maken?"</a:t>
            </a:r>
          </a:p>
          <a:p>
            <a:r>
              <a:rPr lang="nl-NL" dirty="0"/>
              <a:t>3 Aan de linkerkant van je uitdaging zet je zoveel mogelijk </a:t>
            </a:r>
            <a:r>
              <a:rPr lang="nl-NL" b="1" dirty="0"/>
              <a:t>oplossingen </a:t>
            </a:r>
            <a:r>
              <a:rPr lang="nl-NL" dirty="0"/>
              <a:t>op die je nieuwe ontwerpuitdaging oplossen. Schrijf elk idee op een post-it.</a:t>
            </a:r>
          </a:p>
          <a:p>
            <a:endParaRPr lang="nl-NL" dirty="0"/>
          </a:p>
          <a:p>
            <a:r>
              <a:rPr lang="nl-NL" dirty="0"/>
              <a:t>4. Neem willekeurig een post-it vanaf de linkerkant en voeg een ander idee toe dat de eerste oplossing in een positieve verandert.</a:t>
            </a:r>
          </a:p>
          <a:p>
            <a:endParaRPr lang="nl-NL" dirty="0"/>
          </a:p>
          <a:p>
            <a:r>
              <a:rPr lang="nl-NL" dirty="0"/>
              <a:t>5. Bespreek alle ideeën met je groep.</a:t>
            </a:r>
          </a:p>
          <a:p>
            <a:endParaRPr lang="nl-NL" dirty="0"/>
          </a:p>
          <a:p>
            <a:r>
              <a:rPr lang="nl-NL" dirty="0"/>
              <a:t>6. Als je wilt, kun je definitieve ideeën clusteren en selecteren</a:t>
            </a:r>
          </a:p>
        </p:txBody>
      </p:sp>
    </p:spTree>
    <p:extLst>
      <p:ext uri="{BB962C8B-B14F-4D97-AF65-F5344CB8AC3E}">
        <p14:creationId xmlns:p14="http://schemas.microsoft.com/office/powerpoint/2010/main" val="239280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91810-73F0-F028-43D9-5B41D110E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4EDA1-E20E-7E16-982C-4CB85696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622"/>
            <a:ext cx="10515600" cy="1325563"/>
          </a:xfrm>
        </p:spPr>
        <p:txBody>
          <a:bodyPr/>
          <a:lstStyle/>
          <a:p>
            <a:r>
              <a:rPr lang="nl-NL" b="1" dirty="0" err="1">
                <a:latin typeface="Algerian" panose="04020705040A02060702" pitchFamily="82" charset="0"/>
              </a:rPr>
              <a:t>Welcome</a:t>
            </a:r>
            <a:r>
              <a:rPr lang="nl-NL" b="1" dirty="0">
                <a:latin typeface="Algerian" panose="04020705040A02060702" pitchFamily="82" charset="0"/>
              </a:rPr>
              <a:t> </a:t>
            </a:r>
            <a:r>
              <a:rPr lang="nl-NL" b="1" dirty="0" err="1">
                <a:latin typeface="Algerian" panose="04020705040A02060702" pitchFamily="82" charset="0"/>
              </a:rPr>
              <a:t>to</a:t>
            </a:r>
            <a:r>
              <a:rPr lang="nl-NL" b="1" dirty="0">
                <a:latin typeface="Algerian" panose="04020705040A02060702" pitchFamily="82" charset="0"/>
              </a:rPr>
              <a:t> The </a:t>
            </a:r>
            <a:r>
              <a:rPr lang="nl-NL" b="1" dirty="0" err="1">
                <a:latin typeface="Algerian" panose="04020705040A02060702" pitchFamily="82" charset="0"/>
              </a:rPr>
              <a:t>dark</a:t>
            </a:r>
            <a:r>
              <a:rPr lang="nl-NL" b="1" dirty="0">
                <a:latin typeface="Algerian" panose="04020705040A02060702" pitchFamily="82" charset="0"/>
              </a:rPr>
              <a:t> side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314377-6E6D-8F17-60AC-7CB18B757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800" b="1" dirty="0">
                <a:solidFill>
                  <a:srgbClr val="7030A0"/>
                </a:solidFill>
              </a:rPr>
              <a:t>Moeilijk? </a:t>
            </a:r>
          </a:p>
          <a:p>
            <a:pPr marL="0" indent="0">
              <a:buNone/>
            </a:pPr>
            <a:endParaRPr lang="nl-NL" sz="3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l-NL" sz="3800" i="1" dirty="0">
                <a:solidFill>
                  <a:srgbClr val="7030A0"/>
                </a:solidFill>
              </a:rPr>
              <a:t>Probeer je idee eens van de negatieve kant te benaderen. Welke obstakels kom je tegen? Op welke factoren heb je minder invloed? 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49276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A3ADF-2CB1-B146-6226-999ABCE9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thletics" panose="02000000000000000000" pitchFamily="2" charset="0"/>
              </a:rPr>
              <a:t>Verantwoordingsdocument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3F088A-4B30-100E-2EF6-9AD68B0C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b="1" i="0" dirty="0">
              <a:effectLst/>
              <a:latin typeface="+mj-lt"/>
            </a:endParaRPr>
          </a:p>
          <a:p>
            <a:r>
              <a:rPr lang="nl-NL" sz="3000" dirty="0"/>
              <a:t>Zie Wikiwijs &gt; IBS lessen &gt; </a:t>
            </a:r>
            <a:r>
              <a:rPr lang="nl-NL" sz="3000" i="1" dirty="0">
                <a:solidFill>
                  <a:srgbClr val="0070C0"/>
                </a:solidFill>
              </a:rPr>
              <a:t>Document verantwoording</a:t>
            </a:r>
          </a:p>
          <a:p>
            <a:endParaRPr lang="nl-NL" sz="3000" dirty="0"/>
          </a:p>
          <a:p>
            <a:r>
              <a:rPr lang="nl-NL" sz="3000" dirty="0"/>
              <a:t>Klaar? </a:t>
            </a:r>
            <a:r>
              <a:rPr lang="nl-NL" sz="3000" dirty="0">
                <a:solidFill>
                  <a:srgbClr val="0070C0"/>
                </a:solidFill>
              </a:rPr>
              <a:t>Check bij Valerie</a:t>
            </a:r>
          </a:p>
          <a:p>
            <a:pPr lvl="1">
              <a:lnSpc>
                <a:spcPct val="150000"/>
              </a:lnSpc>
            </a:pPr>
            <a:endParaRPr lang="nl-NL" sz="3000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0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C54018DF-9285-122D-96E2-828DAA81A448}"/>
              </a:ext>
            </a:extLst>
          </p:cNvPr>
          <p:cNvGrpSpPr/>
          <p:nvPr/>
        </p:nvGrpSpPr>
        <p:grpSpPr>
          <a:xfrm>
            <a:off x="140676" y="722298"/>
            <a:ext cx="10350134" cy="5837837"/>
            <a:chOff x="1172584" y="807423"/>
            <a:chExt cx="9291850" cy="5336817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FDDD7234-4A04-24DA-D095-A0BC294D4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474" y="807423"/>
              <a:ext cx="8859960" cy="5243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Gelijkbenige driehoek 2">
              <a:extLst>
                <a:ext uri="{FF2B5EF4-FFF2-40B4-BE49-F238E27FC236}">
                  <a16:creationId xmlns:a16="http://schemas.microsoft.com/office/drawing/2014/main" id="{05FFA41C-7ACC-8DCD-E64C-8A05ADB96924}"/>
                </a:ext>
              </a:extLst>
            </p:cNvPr>
            <p:cNvSpPr/>
            <p:nvPr/>
          </p:nvSpPr>
          <p:spPr>
            <a:xfrm rot="446793">
              <a:off x="1172584" y="3799012"/>
              <a:ext cx="7769109" cy="2345228"/>
            </a:xfrm>
            <a:prstGeom prst="triangle">
              <a:avLst>
                <a:gd name="adj" fmla="val 9768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b="1" dirty="0">
                <a:latin typeface="Athletics" panose="02000000000000000000" pitchFamily="2" charset="0"/>
              </a:rPr>
              <a:t>Deze periode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CCBAA4A-FA84-F0BC-5139-65360A9B3928}"/>
              </a:ext>
            </a:extLst>
          </p:cNvPr>
          <p:cNvSpPr txBox="1"/>
          <p:nvPr/>
        </p:nvSpPr>
        <p:spPr>
          <a:xfrm>
            <a:off x="1219717" y="5749793"/>
            <a:ext cx="21143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thletics Black" panose="02000000000000000000" pitchFamily="2" charset="0"/>
              </a:rPr>
              <a:t>Onderzoeksfase</a:t>
            </a:r>
            <a:endParaRPr lang="nl-NL" sz="2000" dirty="0">
              <a:solidFill>
                <a:srgbClr val="002060"/>
              </a:solidFill>
              <a:latin typeface="Athletics" panose="02000000000000000000" pitchFamily="2" charset="0"/>
            </a:endParaRPr>
          </a:p>
          <a:p>
            <a:r>
              <a:rPr lang="nl-NL" sz="2000" dirty="0">
                <a:solidFill>
                  <a:srgbClr val="002060"/>
                </a:solidFill>
                <a:latin typeface="Athletics" panose="02000000000000000000" pitchFamily="2" charset="0"/>
              </a:rPr>
              <a:t>Week 2, 3 en 4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9757663-764B-0A84-0EBA-DA95767B8832}"/>
              </a:ext>
            </a:extLst>
          </p:cNvPr>
          <p:cNvSpPr txBox="1"/>
          <p:nvPr/>
        </p:nvSpPr>
        <p:spPr>
          <a:xfrm>
            <a:off x="3805541" y="5277436"/>
            <a:ext cx="18022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  <a:latin typeface="Athletics Black" panose="02000000000000000000" pitchFamily="2" charset="0"/>
              </a:rPr>
              <a:t>Ontwerpfase</a:t>
            </a:r>
          </a:p>
          <a:p>
            <a:r>
              <a:rPr lang="nl-NL" sz="2000" dirty="0">
                <a:solidFill>
                  <a:srgbClr val="0070C0"/>
                </a:solidFill>
                <a:latin typeface="Athletics" panose="02000000000000000000" pitchFamily="2" charset="0"/>
              </a:rPr>
              <a:t>Week 5 en 6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2DD956E-18F5-1FD3-8ADA-0A274EBA70DB}"/>
              </a:ext>
            </a:extLst>
          </p:cNvPr>
          <p:cNvSpPr txBox="1"/>
          <p:nvPr/>
        </p:nvSpPr>
        <p:spPr>
          <a:xfrm>
            <a:off x="6273084" y="4863998"/>
            <a:ext cx="18022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B0F0"/>
                </a:solidFill>
                <a:latin typeface="Athletics Black" panose="02000000000000000000" pitchFamily="2" charset="0"/>
              </a:rPr>
              <a:t>Realisatiefase</a:t>
            </a:r>
          </a:p>
          <a:p>
            <a:r>
              <a:rPr lang="nl-NL" sz="2000" dirty="0">
                <a:solidFill>
                  <a:srgbClr val="00B0F0"/>
                </a:solidFill>
                <a:latin typeface="Athletics" panose="02000000000000000000" pitchFamily="2" charset="0"/>
              </a:rPr>
              <a:t>Week 7 en 8</a:t>
            </a:r>
          </a:p>
        </p:txBody>
      </p:sp>
      <p:pic>
        <p:nvPicPr>
          <p:cNvPr id="3078" name="Picture 6" descr="Best Business Ideas For Aquarius">
            <a:extLst>
              <a:ext uri="{FF2B5EF4-FFF2-40B4-BE49-F238E27FC236}">
                <a16:creationId xmlns:a16="http://schemas.microsoft.com/office/drawing/2014/main" id="{A117383E-6814-8259-8107-84ACF7403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1" y="2417884"/>
            <a:ext cx="3118069" cy="227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8800D0D-C424-46CE-9AF3-4E27F2A9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b="1" dirty="0">
                <a:latin typeface="Athletics" panose="02000000000000000000" pitchFamily="2" charset="0"/>
              </a:rPr>
              <a:t>Deze periode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05EA14B-11BC-4091-6D45-1F09C3066FAD}"/>
              </a:ext>
            </a:extLst>
          </p:cNvPr>
          <p:cNvSpPr txBox="1"/>
          <p:nvPr/>
        </p:nvSpPr>
        <p:spPr>
          <a:xfrm>
            <a:off x="838200" y="1775512"/>
            <a:ext cx="755956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Athletics" panose="02000000000000000000" pitchFamily="2" charset="0"/>
              </a:rPr>
              <a:t>Thema’s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800" dirty="0">
                <a:latin typeface="Athletics" panose="02000000000000000000" pitchFamily="2" charset="0"/>
              </a:rPr>
              <a:t>Missie en visie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800" dirty="0">
                <a:latin typeface="Athletics" panose="02000000000000000000" pitchFamily="2" charset="0"/>
              </a:rPr>
              <a:t>De Nieuwe economie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800" dirty="0" err="1">
                <a:latin typeface="Athletics" panose="02000000000000000000" pitchFamily="2" charset="0"/>
              </a:rPr>
              <a:t>Qredits</a:t>
            </a:r>
            <a:r>
              <a:rPr lang="nl-NL" sz="2800" dirty="0">
                <a:latin typeface="Athletics" panose="02000000000000000000" pitchFamily="2" charset="0"/>
              </a:rPr>
              <a:t> (e-</a:t>
            </a:r>
            <a:r>
              <a:rPr lang="nl-NL" sz="2800" dirty="0" err="1">
                <a:latin typeface="Athletics" panose="02000000000000000000" pitchFamily="2" charset="0"/>
              </a:rPr>
              <a:t>learning</a:t>
            </a:r>
            <a:r>
              <a:rPr lang="nl-NL" sz="2800" dirty="0">
                <a:latin typeface="Athletics" panose="02000000000000000000" pitchFamily="2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800" dirty="0">
                <a:latin typeface="Athletics" panose="02000000000000000000" pitchFamily="2" charset="0"/>
              </a:rPr>
              <a:t>The </a:t>
            </a:r>
            <a:r>
              <a:rPr lang="nl-NL" sz="2800" dirty="0" err="1">
                <a:latin typeface="Athletics" panose="02000000000000000000" pitchFamily="2" charset="0"/>
              </a:rPr>
              <a:t>Sustainable</a:t>
            </a:r>
            <a:r>
              <a:rPr lang="nl-NL" sz="2800" dirty="0">
                <a:latin typeface="Athletics" panose="02000000000000000000" pitchFamily="2" charset="0"/>
              </a:rPr>
              <a:t> Business Model Canvas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800" dirty="0">
                <a:latin typeface="Athletics" panose="02000000000000000000" pitchFamily="2" charset="0"/>
              </a:rPr>
              <a:t>Financieel management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800" dirty="0">
                <a:latin typeface="Athletics" panose="02000000000000000000" pitchFamily="2" charset="0"/>
              </a:rPr>
              <a:t>Samenwerken</a:t>
            </a:r>
          </a:p>
          <a:p>
            <a:endParaRPr lang="nl-NL" sz="3200" dirty="0"/>
          </a:p>
        </p:txBody>
      </p:sp>
      <p:pic>
        <p:nvPicPr>
          <p:cNvPr id="1026" name="Picture 2" descr="OceanWP - the Only WordPress Theme That Gives You More">
            <a:extLst>
              <a:ext uri="{FF2B5EF4-FFF2-40B4-BE49-F238E27FC236}">
                <a16:creationId xmlns:a16="http://schemas.microsoft.com/office/drawing/2014/main" id="{4D000EAA-A4EE-2732-FD9A-79B1DF9B8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6215" y="2665840"/>
            <a:ext cx="5351425" cy="15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5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2A9175B-4992-4F91-B75A-E5F42505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597"/>
            <a:ext cx="10515600" cy="40886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B8A1FF"/>
                </a:solidFill>
                <a:latin typeface="+mj-lt"/>
              </a:rPr>
              <a:t> Creatieve denker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431F17"/>
                </a:solidFill>
                <a:latin typeface="+mj-lt"/>
              </a:rPr>
              <a:t> Kritische onderzoeker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7CCBFF"/>
                </a:solidFill>
                <a:latin typeface="+mj-lt"/>
              </a:rPr>
              <a:t> Betrokken wereldverbeteraar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A7FF00"/>
                </a:solidFill>
                <a:latin typeface="+mj-lt"/>
              </a:rPr>
              <a:t> Waarde creërende ondernemer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FF2F00"/>
                </a:solidFill>
                <a:latin typeface="+mj-lt"/>
              </a:rPr>
              <a:t> Empathische verbinder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>
                <a:latin typeface="+mj-lt"/>
              </a:rPr>
              <a:t> </a:t>
            </a:r>
            <a:r>
              <a:rPr lang="nl-NL" sz="3200" b="1" dirty="0">
                <a:solidFill>
                  <a:srgbClr val="000644"/>
                </a:solidFill>
                <a:latin typeface="+mj-lt"/>
              </a:rPr>
              <a:t>Netwerkende co-</a:t>
            </a:r>
            <a:r>
              <a:rPr lang="nl-NL" sz="3200" b="1" dirty="0" err="1">
                <a:solidFill>
                  <a:srgbClr val="000644"/>
                </a:solidFill>
                <a:latin typeface="+mj-lt"/>
              </a:rPr>
              <a:t>creator</a:t>
            </a:r>
            <a:endParaRPr lang="nl-NL" sz="3200" b="1" dirty="0">
              <a:solidFill>
                <a:srgbClr val="000644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3200" dirty="0">
              <a:latin typeface="+mj-lt"/>
            </a:endParaRP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8CB2DF0F-532A-4D2B-B9D9-612C5F9C09D2}"/>
              </a:ext>
            </a:extLst>
          </p:cNvPr>
          <p:cNvGraphicFramePr>
            <a:graphicFrameLocks/>
          </p:cNvGraphicFramePr>
          <p:nvPr/>
        </p:nvGraphicFramePr>
        <p:xfrm>
          <a:off x="4802819" y="1864932"/>
          <a:ext cx="8063898" cy="462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60791D3B-664F-42DC-805B-A376C221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4800" b="1" dirty="0"/>
              <a:t>Opdracht 2 - ADL rollen</a:t>
            </a:r>
          </a:p>
        </p:txBody>
      </p:sp>
    </p:spTree>
    <p:extLst>
      <p:ext uri="{BB962C8B-B14F-4D97-AF65-F5344CB8AC3E}">
        <p14:creationId xmlns:p14="http://schemas.microsoft.com/office/powerpoint/2010/main" val="138038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b="1" dirty="0">
                <a:latin typeface="Athletics" panose="02000000000000000000" pitchFamily="2" charset="0"/>
              </a:rPr>
              <a:t>Deze periode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5918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Athletics" panose="02000000000000000000" pitchFamily="2" charset="0"/>
              </a:rPr>
              <a:t> Durf anders te denken, durf kritisch te denken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Athletics" panose="02000000000000000000" pitchFamily="2" charset="0"/>
              </a:rPr>
              <a:t> Van wens naar een waard creërende onderneming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Athletics" panose="02000000000000000000" pitchFamily="2" charset="0"/>
              </a:rPr>
              <a:t> Ontwikkelen van de ‘Adviseur duurzame leefomgeving’ rollen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22" y="3641920"/>
            <a:ext cx="2952155" cy="290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84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5E277-82A2-0A1D-D015-50D09AB5B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D17CA74-FEDD-4A33-E942-E8290B19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403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b="1" dirty="0">
                <a:latin typeface="Athletics" panose="02000000000000000000" pitchFamily="2" charset="0"/>
              </a:rPr>
              <a:t>Even </a:t>
            </a:r>
            <a:r>
              <a:rPr lang="nl-NL" sz="5400" b="1" dirty="0" err="1">
                <a:latin typeface="Athletics" panose="02000000000000000000" pitchFamily="2" charset="0"/>
              </a:rPr>
              <a:t>terug..SBMC</a:t>
            </a:r>
            <a:r>
              <a:rPr lang="nl-NL" sz="5400" b="1" dirty="0">
                <a:latin typeface="Athletics" panose="02000000000000000000" pitchFamily="2" charset="0"/>
              </a:rPr>
              <a:t> model 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37D9F1E-4A65-489D-6472-7D80A0D4B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18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hlinkClick r:id="rId2"/>
              </a:rPr>
              <a:t>Business Model Canvas: Uitleg + Voorbeeld | KVK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latin typeface="Athletics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FDE2404-672C-BC35-78BC-55A8B5C4E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64" y="2406448"/>
            <a:ext cx="5375446" cy="403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050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ucien Engelen on Twitter: &quot;Was dynamisch en organisch debat !! Oproep voor  meer betrokkenheid creative designers voor health van @egerrit ondersteun  ik zeer. Wil best keer samen met VWS denk- en verdiepingssessie">
            <a:extLst>
              <a:ext uri="{FF2B5EF4-FFF2-40B4-BE49-F238E27FC236}">
                <a16:creationId xmlns:a16="http://schemas.microsoft.com/office/drawing/2014/main" id="{DF1E2757-56A9-7CC2-48D7-667DD82CC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5466" r="7241" b="22741"/>
          <a:stretch/>
        </p:blipFill>
        <p:spPr bwMode="auto">
          <a:xfrm>
            <a:off x="683173" y="1442545"/>
            <a:ext cx="10373710" cy="39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0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A3ADF-2CB1-B146-6226-999ABCE9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thletics" panose="02000000000000000000" pitchFamily="2" charset="0"/>
              </a:rPr>
              <a:t>Hoe kunnen we / HKW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3F088A-4B30-100E-2EF6-9AD68B0C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chemeClr val="tx1">
                    <a:alpha val="80000"/>
                  </a:schemeClr>
                </a:solidFill>
                <a:latin typeface="Athletics" panose="02000000000000000000" pitchFamily="2" charset="0"/>
              </a:rPr>
              <a:t>Ontwerpgerichte vragen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chemeClr val="tx1">
                    <a:alpha val="80000"/>
                  </a:schemeClr>
                </a:solidFill>
                <a:latin typeface="Athletics" panose="02000000000000000000" pitchFamily="2" charset="0"/>
              </a:rPr>
              <a:t>Positief: denk in kansen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chemeClr val="tx1">
                    <a:alpha val="80000"/>
                  </a:schemeClr>
                </a:solidFill>
                <a:latin typeface="Athletics" panose="02000000000000000000" pitchFamily="2" charset="0"/>
              </a:rPr>
              <a:t>Ruimdenkend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800" dirty="0">
                <a:solidFill>
                  <a:schemeClr val="tx1">
                    <a:alpha val="80000"/>
                  </a:schemeClr>
                </a:solidFill>
                <a:latin typeface="Athletics" panose="02000000000000000000" pitchFamily="2" charset="0"/>
              </a:rPr>
              <a:t>Out of </a:t>
            </a:r>
            <a:r>
              <a:rPr lang="nl-NL" sz="2800" dirty="0" err="1">
                <a:solidFill>
                  <a:schemeClr val="tx1">
                    <a:alpha val="80000"/>
                  </a:schemeClr>
                </a:solidFill>
                <a:latin typeface="Athletics" panose="02000000000000000000" pitchFamily="2" charset="0"/>
              </a:rPr>
              <a:t>the</a:t>
            </a:r>
            <a:r>
              <a:rPr lang="nl-NL" sz="2800" dirty="0">
                <a:solidFill>
                  <a:schemeClr val="tx1">
                    <a:alpha val="80000"/>
                  </a:schemeClr>
                </a:solidFill>
                <a:latin typeface="Athletics" panose="02000000000000000000" pitchFamily="2" charset="0"/>
              </a:rPr>
              <a:t> box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7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A3ADF-2CB1-B146-6226-999ABCE9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thletics" panose="02000000000000000000" pitchFamily="2" charset="0"/>
              </a:rPr>
              <a:t>Hoe kunnen we / HKW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3F088A-4B30-100E-2EF6-9AD68B0C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Het doel van deze werkvorm is om </a:t>
            </a:r>
            <a:r>
              <a:rPr lang="nl-NL" b="1" i="0" dirty="0">
                <a:solidFill>
                  <a:srgbClr val="0070C0">
                    <a:alpha val="80000"/>
                  </a:srgbClr>
                </a:solidFill>
                <a:effectLst/>
                <a:latin typeface="+mj-lt"/>
              </a:rPr>
              <a:t>kansen te vinden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, dus je ontwikkelt meerdere vragen bij deze opdracht. Probeer ongeveer </a:t>
            </a:r>
            <a:r>
              <a:rPr lang="nl-NL" dirty="0">
                <a:solidFill>
                  <a:schemeClr val="tx1">
                    <a:alpha val="80000"/>
                  </a:schemeClr>
                </a:solidFill>
                <a:latin typeface="+mj-lt"/>
              </a:rPr>
              <a:t>vijf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vragen per persoon te formuleren en kies de </a:t>
            </a:r>
            <a:r>
              <a:rPr lang="nl-NL" dirty="0">
                <a:solidFill>
                  <a:schemeClr val="tx1">
                    <a:alpha val="80000"/>
                  </a:schemeClr>
                </a:solidFill>
                <a:latin typeface="+mj-lt"/>
              </a:rPr>
              <a:t>twee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beste uit.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alpha val="80000"/>
                </a:schemeClr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Let er op dat er </a:t>
            </a:r>
            <a:r>
              <a:rPr lang="nl-NL" b="1" dirty="0">
                <a:solidFill>
                  <a:srgbClr val="0070C0">
                    <a:alpha val="80000"/>
                  </a:srgbClr>
                </a:solidFill>
                <a:latin typeface="+mj-lt"/>
              </a:rPr>
              <a:t>geen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</a:t>
            </a:r>
            <a:r>
              <a:rPr lang="nl-NL" b="1" dirty="0">
                <a:solidFill>
                  <a:srgbClr val="0070C0">
                    <a:alpha val="80000"/>
                  </a:srgbClr>
                </a:solidFill>
                <a:latin typeface="+mj-lt"/>
              </a:rPr>
              <a:t>enkele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</a:t>
            </a:r>
            <a:r>
              <a:rPr lang="nl-NL" b="1" dirty="0">
                <a:solidFill>
                  <a:srgbClr val="0070C0">
                    <a:alpha val="80000"/>
                  </a:srgbClr>
                </a:solidFill>
                <a:latin typeface="+mj-lt"/>
              </a:rPr>
              <a:t>oplossingen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in je vragen zit. Die komen pas later.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alpha val="80000"/>
                </a:schemeClr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Het kan helpen om metaforen op te nemen in de vragen. </a:t>
            </a:r>
            <a:r>
              <a:rPr lang="nl-NL" b="0" i="1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Bijvoorbeeld: “Hoe kunnen we het aanvragen van een paspoort net zo boeiend maken als een ritje in een achtbaan?”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alpha val="80000"/>
                </a:schemeClr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Bekijk je HKW vragen </a:t>
            </a:r>
            <a:r>
              <a:rPr lang="nl-NL" b="1" dirty="0">
                <a:solidFill>
                  <a:srgbClr val="0070C0">
                    <a:alpha val="80000"/>
                  </a:srgbClr>
                </a:solidFill>
                <a:latin typeface="+mj-lt"/>
              </a:rPr>
              <a:t>kritisch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en bekijk of deze een </a:t>
            </a:r>
            <a:r>
              <a:rPr lang="nl-NL" b="1" dirty="0">
                <a:solidFill>
                  <a:srgbClr val="0070C0">
                    <a:alpha val="80000"/>
                  </a:srgbClr>
                </a:solidFill>
                <a:latin typeface="+mj-lt"/>
              </a:rPr>
              <a:t>opening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</a:t>
            </a:r>
            <a:r>
              <a:rPr lang="nl-NL" b="1" dirty="0">
                <a:solidFill>
                  <a:srgbClr val="0070C0">
                    <a:alpha val="80000"/>
                  </a:srgbClr>
                </a:solidFill>
                <a:latin typeface="+mj-lt"/>
              </a:rPr>
              <a:t>bieden</a:t>
            </a:r>
            <a:r>
              <a:rPr lang="nl-NL" b="0" i="0" dirty="0">
                <a:solidFill>
                  <a:schemeClr val="tx1">
                    <a:alpha val="80000"/>
                  </a:schemeClr>
                </a:solidFill>
                <a:effectLst/>
                <a:latin typeface="+mj-lt"/>
              </a:rPr>
              <a:t> voor meerdere oplossingen. Zo niet, verbreedt de vraag dan. De HKW vragen leiden zo tot meerdere uitkomsten die de basis gaan vormen voor jullie brainstorm.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952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BAA127-8520-41D5-BFF8-04547A7F2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735</Words>
  <Application>Microsoft Office PowerPoint</Application>
  <PresentationFormat>Breedbeeld</PresentationFormat>
  <Paragraphs>112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6" baseType="lpstr">
      <vt:lpstr>Microsoft JhengHei</vt:lpstr>
      <vt:lpstr>Algerian</vt:lpstr>
      <vt:lpstr>Arial</vt:lpstr>
      <vt:lpstr>Athletics</vt:lpstr>
      <vt:lpstr>Athletics Black</vt:lpstr>
      <vt:lpstr>Calibri</vt:lpstr>
      <vt:lpstr>Calibri Light</vt:lpstr>
      <vt:lpstr>Montserrat</vt:lpstr>
      <vt:lpstr>Wingdings</vt:lpstr>
      <vt:lpstr>Kantoorthema</vt:lpstr>
      <vt:lpstr>PowerPoint-presentatie</vt:lpstr>
      <vt:lpstr>Deze periode</vt:lpstr>
      <vt:lpstr>Deze periode</vt:lpstr>
      <vt:lpstr>Opdracht 2 - ADL rollen</vt:lpstr>
      <vt:lpstr>Deze periode</vt:lpstr>
      <vt:lpstr>Even terug..SBMC model </vt:lpstr>
      <vt:lpstr>PowerPoint-presentatie</vt:lpstr>
      <vt:lpstr>Hoe kunnen we / HKW vragen</vt:lpstr>
      <vt:lpstr>Hoe kunnen we / HKW vragen</vt:lpstr>
      <vt:lpstr>Hoe kunnen we / HKW vragen</vt:lpstr>
      <vt:lpstr>Hoe kunnen we / HKW vragen</vt:lpstr>
      <vt:lpstr>HKW en The dark side methode </vt:lpstr>
      <vt:lpstr>Welcome to the dark side…</vt:lpstr>
      <vt:lpstr>Welcome to The dark side </vt:lpstr>
      <vt:lpstr>Welcome to The dark side </vt:lpstr>
      <vt:lpstr>Verantwoordingsdocument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Lotte de Laat</cp:lastModifiedBy>
  <cp:revision>7</cp:revision>
  <dcterms:created xsi:type="dcterms:W3CDTF">2021-07-07T07:37:45Z</dcterms:created>
  <dcterms:modified xsi:type="dcterms:W3CDTF">2024-11-19T14:46:16Z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